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CB73C-3FB7-4875-8C7F-07DCC0C4E953}" v="3" dt="2021-07-16T04:42:23.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Ritesh" userId="b23d93a5-e3f2-48d0-bc2e-c42844d7b011" providerId="ADAL" clId="{674CB73C-3FB7-4875-8C7F-07DCC0C4E953}"/>
    <pc:docChg chg="undo modSld">
      <pc:chgData name="Desai, Ritesh" userId="b23d93a5-e3f2-48d0-bc2e-c42844d7b011" providerId="ADAL" clId="{674CB73C-3FB7-4875-8C7F-07DCC0C4E953}" dt="2021-07-16T04:43:06.899" v="17" actId="14100"/>
      <pc:docMkLst>
        <pc:docMk/>
      </pc:docMkLst>
      <pc:sldChg chg="modSp">
        <pc:chgData name="Desai, Ritesh" userId="b23d93a5-e3f2-48d0-bc2e-c42844d7b011" providerId="ADAL" clId="{674CB73C-3FB7-4875-8C7F-07DCC0C4E953}" dt="2021-07-16T04:43:06.899" v="17" actId="14100"/>
        <pc:sldMkLst>
          <pc:docMk/>
          <pc:sldMk cId="1733942153" sldId="256"/>
        </pc:sldMkLst>
        <pc:spChg chg="mod">
          <ac:chgData name="Desai, Ritesh" userId="b23d93a5-e3f2-48d0-bc2e-c42844d7b011" providerId="ADAL" clId="{674CB73C-3FB7-4875-8C7F-07DCC0C4E953}" dt="2021-07-16T04:41:55.353" v="6"/>
          <ac:spMkLst>
            <pc:docMk/>
            <pc:sldMk cId="1733942153" sldId="256"/>
            <ac:spMk id="17" creationId="{0824DE1D-5616-4B3E-9062-8626169598DD}"/>
          </ac:spMkLst>
        </pc:spChg>
        <pc:spChg chg="mod">
          <ac:chgData name="Desai, Ritesh" userId="b23d93a5-e3f2-48d0-bc2e-c42844d7b011" providerId="ADAL" clId="{674CB73C-3FB7-4875-8C7F-07DCC0C4E953}" dt="2021-07-16T04:42:29.695" v="11" actId="403"/>
          <ac:spMkLst>
            <pc:docMk/>
            <pc:sldMk cId="1733942153" sldId="256"/>
            <ac:spMk id="23" creationId="{D2232E7F-5394-4CCD-BAD4-A2372834C966}"/>
          </ac:spMkLst>
        </pc:spChg>
        <pc:spChg chg="mod">
          <ac:chgData name="Desai, Ritesh" userId="b23d93a5-e3f2-48d0-bc2e-c42844d7b011" providerId="ADAL" clId="{674CB73C-3FB7-4875-8C7F-07DCC0C4E953}" dt="2021-07-16T04:41:31.998" v="3" actId="14100"/>
          <ac:spMkLst>
            <pc:docMk/>
            <pc:sldMk cId="1733942153" sldId="256"/>
            <ac:spMk id="24" creationId="{DFDF128F-1568-4D9B-935D-5EEC6203402F}"/>
          </ac:spMkLst>
        </pc:spChg>
        <pc:spChg chg="mod">
          <ac:chgData name="Desai, Ritesh" userId="b23d93a5-e3f2-48d0-bc2e-c42844d7b011" providerId="ADAL" clId="{674CB73C-3FB7-4875-8C7F-07DCC0C4E953}" dt="2021-07-16T04:42:59.724" v="14" actId="14100"/>
          <ac:spMkLst>
            <pc:docMk/>
            <pc:sldMk cId="1733942153" sldId="256"/>
            <ac:spMk id="28" creationId="{50ECC37D-88A8-49AA-B2CD-E3D5D337B227}"/>
          </ac:spMkLst>
        </pc:spChg>
        <pc:picChg chg="mod">
          <ac:chgData name="Desai, Ritesh" userId="b23d93a5-e3f2-48d0-bc2e-c42844d7b011" providerId="ADAL" clId="{674CB73C-3FB7-4875-8C7F-07DCC0C4E953}" dt="2021-07-16T04:41:32.567" v="4" actId="14100"/>
          <ac:picMkLst>
            <pc:docMk/>
            <pc:sldMk cId="1733942153" sldId="256"/>
            <ac:picMk id="4" creationId="{B2CE6F2C-B89E-4E69-94C9-BE37893F1E78}"/>
          </ac:picMkLst>
        </pc:picChg>
        <pc:picChg chg="mod">
          <ac:chgData name="Desai, Ritesh" userId="b23d93a5-e3f2-48d0-bc2e-c42844d7b011" providerId="ADAL" clId="{674CB73C-3FB7-4875-8C7F-07DCC0C4E953}" dt="2021-07-16T04:43:06.899" v="17" actId="14100"/>
          <ac:picMkLst>
            <pc:docMk/>
            <pc:sldMk cId="1733942153" sldId="256"/>
            <ac:picMk id="15" creationId="{0C9C6613-43C0-4943-B03E-9CB4311EE7D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3105B-4C5B-4F34-8D20-1D8C7ADD8C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F21ADBC-C0E9-42A6-9A35-B462527977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AF5FE44-01F5-47BD-B2BF-73EA222837C5}"/>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5" name="Footer Placeholder 4">
            <a:extLst>
              <a:ext uri="{FF2B5EF4-FFF2-40B4-BE49-F238E27FC236}">
                <a16:creationId xmlns:a16="http://schemas.microsoft.com/office/drawing/2014/main" id="{964D85A3-4BAC-456C-AF8C-65E90E0916F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F640DC7-733A-4A70-A758-C5F5D6983D2B}"/>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47340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9CD4-7329-420A-A4E8-BAAE9946C2E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A14BDF9-F2D6-4775-A609-B316F4D05E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CD5DB54-5775-40E7-9DF5-9C9817C9B504}"/>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5" name="Footer Placeholder 4">
            <a:extLst>
              <a:ext uri="{FF2B5EF4-FFF2-40B4-BE49-F238E27FC236}">
                <a16:creationId xmlns:a16="http://schemas.microsoft.com/office/drawing/2014/main" id="{9B181BB9-74F7-4ED7-9EDD-D7182849070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E527C63-2565-4BD6-8ABD-EEFDFF9FDF81}"/>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89328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EB5106-CD35-4863-AB83-ABC907845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E8FE686-2320-4CB9-AFFA-D4C32F07F3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DEDC49-C041-4552-B0D3-FDB9FCBB190D}"/>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5" name="Footer Placeholder 4">
            <a:extLst>
              <a:ext uri="{FF2B5EF4-FFF2-40B4-BE49-F238E27FC236}">
                <a16:creationId xmlns:a16="http://schemas.microsoft.com/office/drawing/2014/main" id="{BCCDF7CE-F2D4-4A7C-9DDA-619D79BEF3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8FC9E7A-5EA2-488D-9759-EFA0A9CF83CF}"/>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350029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46A6-0D06-4608-B699-8DF0305FD7A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C1A49D4-8C45-41C9-A9DC-56578F1112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A558BA9-EBBA-4EED-BC8F-20BD5615CE3E}"/>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5" name="Footer Placeholder 4">
            <a:extLst>
              <a:ext uri="{FF2B5EF4-FFF2-40B4-BE49-F238E27FC236}">
                <a16:creationId xmlns:a16="http://schemas.microsoft.com/office/drawing/2014/main" id="{DA9A4FF7-C900-44FC-87FB-A9C99A6B9B8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94B48C7-CA1D-495A-B3B0-A0623C143BA0}"/>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4070411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2274-2543-4D40-9D9F-5F6A8731C1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1CEDA9D-671F-4573-A923-6986DBEE89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DFAEC6-1285-4BB9-BD65-BE9CAA852FE9}"/>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5" name="Footer Placeholder 4">
            <a:extLst>
              <a:ext uri="{FF2B5EF4-FFF2-40B4-BE49-F238E27FC236}">
                <a16:creationId xmlns:a16="http://schemas.microsoft.com/office/drawing/2014/main" id="{C94D410D-30F8-4CCF-864B-AAFE15C90B5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F661263-B1F5-4A3E-AD4E-E7E407B5017E}"/>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101582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BE7E-6C7F-4D66-A287-AAC80ED89BD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7614029-4840-4ACF-A625-E86D2A7EF7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C0C628D-6A6A-4936-A66E-509F2D621A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B803B91-0E45-4A1A-B489-D4D0118DBD43}"/>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6" name="Footer Placeholder 5">
            <a:extLst>
              <a:ext uri="{FF2B5EF4-FFF2-40B4-BE49-F238E27FC236}">
                <a16:creationId xmlns:a16="http://schemas.microsoft.com/office/drawing/2014/main" id="{BF3CCFDD-EABC-4665-A756-AC5CCFF8058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4126D5E-BA1F-4AA2-92A6-40C8BB41751A}"/>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236624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14E9-B6D6-4C6C-AEF1-32BB67F8B09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6D3EA5C-820B-425C-8B7D-C5FDC109E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AEE4D7-B353-4879-B46C-D045669B28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09378E7-24E5-44DE-B5A7-B592C49033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D8171-224D-4CC3-9459-FEAF4652A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B2613C5-C430-41CB-BD99-5B95D716C699}"/>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8" name="Footer Placeholder 7">
            <a:extLst>
              <a:ext uri="{FF2B5EF4-FFF2-40B4-BE49-F238E27FC236}">
                <a16:creationId xmlns:a16="http://schemas.microsoft.com/office/drawing/2014/main" id="{3C274F44-D5CE-4DF4-8B8D-6B805E61823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6D16959-DF07-41D4-B68D-221F01650B99}"/>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403793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6861B-E019-4335-AE16-7E98BB415BB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AAF9DE0-873F-4307-9902-0958C80D0C7F}"/>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4" name="Footer Placeholder 3">
            <a:extLst>
              <a:ext uri="{FF2B5EF4-FFF2-40B4-BE49-F238E27FC236}">
                <a16:creationId xmlns:a16="http://schemas.microsoft.com/office/drawing/2014/main" id="{D66EDFDB-4CAD-47AD-BB6C-CA28CEF0E3A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EAB5A77-849B-4A53-932E-AF0EEDFBE30E}"/>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160895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97D92B-6A2E-4878-BECE-20EE476ABFF3}"/>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3" name="Footer Placeholder 2">
            <a:extLst>
              <a:ext uri="{FF2B5EF4-FFF2-40B4-BE49-F238E27FC236}">
                <a16:creationId xmlns:a16="http://schemas.microsoft.com/office/drawing/2014/main" id="{65D8011A-4E35-4DAF-83A0-E876CC1A87A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59DBD4F-987F-41C0-92B0-CC61B88174B2}"/>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240844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7F3C-0D15-48E2-BC6A-B778E1502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4EF6C55-CC7B-494D-9E57-761A1981D6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3524D17-C536-4A5E-A8A5-7613C24B2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BAD525-A8F1-4CDE-AFC0-E03B4DC13511}"/>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6" name="Footer Placeholder 5">
            <a:extLst>
              <a:ext uri="{FF2B5EF4-FFF2-40B4-BE49-F238E27FC236}">
                <a16:creationId xmlns:a16="http://schemas.microsoft.com/office/drawing/2014/main" id="{76F0B34E-524D-42B5-9B23-A0A832E54E6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B455C81-8EDD-4A27-B9D2-CFD1186EB2EF}"/>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318052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D9DB-F071-4141-A534-34C678EC4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A171311-3D76-4129-A0BC-3F2804BDA2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E070BF7-C7FD-4938-907A-47ABDA2C78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EBC84F-9B3C-4665-9585-6F634C553AB9}"/>
              </a:ext>
            </a:extLst>
          </p:cNvPr>
          <p:cNvSpPr>
            <a:spLocks noGrp="1"/>
          </p:cNvSpPr>
          <p:nvPr>
            <p:ph type="dt" sz="half" idx="10"/>
          </p:nvPr>
        </p:nvSpPr>
        <p:spPr/>
        <p:txBody>
          <a:bodyPr/>
          <a:lstStyle/>
          <a:p>
            <a:fld id="{EF3FCA60-2091-4239-B29A-698F37C1F467}" type="datetimeFigureOut">
              <a:rPr lang="en-CA" smtClean="0"/>
              <a:t>2021-07-16</a:t>
            </a:fld>
            <a:endParaRPr lang="en-CA"/>
          </a:p>
        </p:txBody>
      </p:sp>
      <p:sp>
        <p:nvSpPr>
          <p:cNvPr id="6" name="Footer Placeholder 5">
            <a:extLst>
              <a:ext uri="{FF2B5EF4-FFF2-40B4-BE49-F238E27FC236}">
                <a16:creationId xmlns:a16="http://schemas.microsoft.com/office/drawing/2014/main" id="{85D17300-D1D1-487B-9E12-C75CC9DB394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4887C9A-0159-4D68-A0FB-2E9C16B33E47}"/>
              </a:ext>
            </a:extLst>
          </p:cNvPr>
          <p:cNvSpPr>
            <a:spLocks noGrp="1"/>
          </p:cNvSpPr>
          <p:nvPr>
            <p:ph type="sldNum" sz="quarter" idx="12"/>
          </p:nvPr>
        </p:nvSpPr>
        <p:spPr/>
        <p:txBody>
          <a:bodyPr/>
          <a:lstStyle/>
          <a:p>
            <a:fld id="{04FA512E-0BBB-4ADB-A049-DA868702FB6B}" type="slidenum">
              <a:rPr lang="en-CA" smtClean="0"/>
              <a:t>‹#›</a:t>
            </a:fld>
            <a:endParaRPr lang="en-CA"/>
          </a:p>
        </p:txBody>
      </p:sp>
    </p:spTree>
    <p:extLst>
      <p:ext uri="{BB962C8B-B14F-4D97-AF65-F5344CB8AC3E}">
        <p14:creationId xmlns:p14="http://schemas.microsoft.com/office/powerpoint/2010/main" val="91055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EABEBF-083C-4B76-898F-A6E4D3D59D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C063F77-E16A-4983-BE9A-AEC2CB9939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3A25D73-1A9D-4472-A0CA-7CAFCA3775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FCA60-2091-4239-B29A-698F37C1F467}" type="datetimeFigureOut">
              <a:rPr lang="en-CA" smtClean="0"/>
              <a:t>2021-07-16</a:t>
            </a:fld>
            <a:endParaRPr lang="en-CA"/>
          </a:p>
        </p:txBody>
      </p:sp>
      <p:sp>
        <p:nvSpPr>
          <p:cNvPr id="5" name="Footer Placeholder 4">
            <a:extLst>
              <a:ext uri="{FF2B5EF4-FFF2-40B4-BE49-F238E27FC236}">
                <a16:creationId xmlns:a16="http://schemas.microsoft.com/office/drawing/2014/main" id="{36AFE811-E2C0-41EC-A537-73246975C9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D93277F-685F-41E4-9676-3BAA4D26A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A512E-0BBB-4ADB-A049-DA868702FB6B}" type="slidenum">
              <a:rPr lang="en-CA" smtClean="0"/>
              <a:t>‹#›</a:t>
            </a:fld>
            <a:endParaRPr lang="en-CA"/>
          </a:p>
        </p:txBody>
      </p:sp>
    </p:spTree>
    <p:extLst>
      <p:ext uri="{BB962C8B-B14F-4D97-AF65-F5344CB8AC3E}">
        <p14:creationId xmlns:p14="http://schemas.microsoft.com/office/powerpoint/2010/main" val="275831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linkedin.com/company/the-institute-of-chartered-accountants-of-india-toronto-chapter/" TargetMode="External"/><Relationship Id="rId3" Type="http://schemas.openxmlformats.org/officeDocument/2006/relationships/image" Target="../media/image2.png"/><Relationship Id="rId7" Type="http://schemas.openxmlformats.org/officeDocument/2006/relationships/hyperlink" Target="https://www.facebook.com/icaitoronto/"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apps.apple.com/ca/app/icai-toronto/id1463922517" TargetMode="External"/><Relationship Id="rId5" Type="http://schemas.openxmlformats.org/officeDocument/2006/relationships/hyperlink" Target="https://play.google.com/store/apps/details?id=com.icaitoronto&amp;hl=en" TargetMode="External"/><Relationship Id="rId4" Type="http://schemas.openxmlformats.org/officeDocument/2006/relationships/hyperlink" Target="http://icaitoronto.com/eventviewdetails.php?id=MzM=" TargetMode="External"/><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C9C6613-43C0-4943-B03E-9CB4311EE7D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273508"/>
          </a:xfrm>
          <a:prstGeom prst="rect">
            <a:avLst/>
          </a:prstGeom>
          <a:noFill/>
          <a:ln>
            <a:noFill/>
          </a:ln>
        </p:spPr>
      </p:pic>
      <p:sp>
        <p:nvSpPr>
          <p:cNvPr id="17" name="Title 2">
            <a:extLst>
              <a:ext uri="{FF2B5EF4-FFF2-40B4-BE49-F238E27FC236}">
                <a16:creationId xmlns:a16="http://schemas.microsoft.com/office/drawing/2014/main" id="{0824DE1D-5616-4B3E-9062-8626169598DD}"/>
              </a:ext>
            </a:extLst>
          </p:cNvPr>
          <p:cNvSpPr txBox="1">
            <a:spLocks/>
          </p:cNvSpPr>
          <p:nvPr/>
        </p:nvSpPr>
        <p:spPr>
          <a:xfrm>
            <a:off x="-1" y="1017229"/>
            <a:ext cx="12191999" cy="316365"/>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CA" sz="2400" dirty="0">
              <a:solidFill>
                <a:schemeClr val="accent4">
                  <a:lumMod val="75000"/>
                </a:schemeClr>
              </a:solidFill>
              <a:latin typeface="Arial" panose="020B0604020202020204" pitchFamily="34" charset="0"/>
              <a:cs typeface="Arial" panose="020B0604020202020204" pitchFamily="34" charset="0"/>
            </a:endParaRPr>
          </a:p>
        </p:txBody>
      </p:sp>
      <p:sp>
        <p:nvSpPr>
          <p:cNvPr id="23" name="Text Box 2">
            <a:extLst>
              <a:ext uri="{FF2B5EF4-FFF2-40B4-BE49-F238E27FC236}">
                <a16:creationId xmlns:a16="http://schemas.microsoft.com/office/drawing/2014/main" id="{D2232E7F-5394-4CCD-BAD4-A2372834C966}"/>
              </a:ext>
            </a:extLst>
          </p:cNvPr>
          <p:cNvSpPr txBox="1">
            <a:spLocks noChangeArrowheads="1"/>
          </p:cNvSpPr>
          <p:nvPr/>
        </p:nvSpPr>
        <p:spPr bwMode="auto">
          <a:xfrm>
            <a:off x="-2" y="1273508"/>
            <a:ext cx="12182765" cy="316365"/>
          </a:xfrm>
          <a:prstGeom prst="rect">
            <a:avLst/>
          </a:prstGeom>
          <a:solidFill>
            <a:schemeClr val="accent1"/>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pPr>
            <a:r>
              <a:rPr lang="en-CA" sz="1600" b="1" dirty="0">
                <a:solidFill>
                  <a:schemeClr val="bg1"/>
                </a:solidFill>
                <a:latin typeface="Arial" panose="020B0604020202020204" pitchFamily="34" charset="0"/>
                <a:cs typeface="Arial" panose="020B0604020202020204" pitchFamily="34" charset="0"/>
              </a:rPr>
              <a:t>Joint Venture: Tuesday, July 20, 2021 – 6:00 pm EST</a:t>
            </a:r>
            <a:endParaRPr lang="en-CA" sz="1600" dirty="0">
              <a:solidFill>
                <a:schemeClr val="bg1"/>
              </a:solidFill>
              <a:latin typeface="Arial" panose="020B0604020202020204" pitchFamily="34" charset="0"/>
              <a:cs typeface="Arial" panose="020B0604020202020204" pitchFamily="34" charset="0"/>
            </a:endParaRPr>
          </a:p>
          <a:p>
            <a:pPr>
              <a:lnSpc>
                <a:spcPct val="107000"/>
              </a:lnSpc>
            </a:pP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2">
            <a:extLst>
              <a:ext uri="{FF2B5EF4-FFF2-40B4-BE49-F238E27FC236}">
                <a16:creationId xmlns:a16="http://schemas.microsoft.com/office/drawing/2014/main" id="{DFDF128F-1568-4D9B-935D-5EEC6203402F}"/>
              </a:ext>
            </a:extLst>
          </p:cNvPr>
          <p:cNvSpPr txBox="1">
            <a:spLocks noChangeArrowheads="1"/>
          </p:cNvSpPr>
          <p:nvPr/>
        </p:nvSpPr>
        <p:spPr bwMode="auto">
          <a:xfrm>
            <a:off x="2390774" y="1589870"/>
            <a:ext cx="9791990" cy="3191068"/>
          </a:xfrm>
          <a:prstGeom prst="rect">
            <a:avLst/>
          </a:prstGeom>
          <a:solidFill>
            <a:schemeClr val="accent1">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pPr>
            <a:r>
              <a:rPr lang="en-US" sz="1400" b="1" dirty="0">
                <a:latin typeface="Arial" panose="020B0604020202020204" pitchFamily="34" charset="0"/>
                <a:ea typeface="Calibri" panose="020F0502020204030204" pitchFamily="34" charset="0"/>
                <a:cs typeface="Times New Roman" panose="02020603050405020304" pitchFamily="18" charset="0"/>
              </a:rPr>
              <a:t>About Abhijit – </a:t>
            </a:r>
            <a:r>
              <a:rPr lang="en-US" sz="1400" dirty="0">
                <a:latin typeface="Arial" panose="020B0604020202020204" pitchFamily="34" charset="0"/>
                <a:ea typeface="Calibri" panose="020F0502020204030204" pitchFamily="34" charset="0"/>
                <a:cs typeface="Arial" panose="020B0604020202020204" pitchFamily="34" charset="0"/>
              </a:rPr>
              <a:t>Abhijit </a:t>
            </a:r>
            <a:r>
              <a:rPr lang="en-US" sz="1400" dirty="0" err="1">
                <a:latin typeface="Arial" panose="020B0604020202020204" pitchFamily="34" charset="0"/>
                <a:ea typeface="Calibri" panose="020F0502020204030204" pitchFamily="34" charset="0"/>
                <a:cs typeface="Arial" panose="020B0604020202020204" pitchFamily="34" charset="0"/>
              </a:rPr>
              <a:t>Lahiri</a:t>
            </a:r>
            <a:r>
              <a:rPr lang="en-US" sz="1400" dirty="0">
                <a:latin typeface="Arial" panose="020B0604020202020204" pitchFamily="34" charset="0"/>
                <a:ea typeface="Calibri" panose="020F0502020204030204" pitchFamily="34" charset="0"/>
                <a:cs typeface="Arial" panose="020B0604020202020204" pitchFamily="34" charset="0"/>
              </a:rPr>
              <a:t> is an Indian Chartered Accountant. He possesses an excellent academic background being the University Topper from Calcutta University : </a:t>
            </a:r>
            <a:r>
              <a:rPr lang="en-US" sz="1400" dirty="0" err="1">
                <a:latin typeface="Arial" panose="020B0604020202020204" pitchFamily="34" charset="0"/>
                <a:ea typeface="Calibri" panose="020F0502020204030204" pitchFamily="34" charset="0"/>
                <a:cs typeface="Arial" panose="020B0604020202020204" pitchFamily="34" charset="0"/>
              </a:rPr>
              <a:t>B.Com</a:t>
            </a:r>
            <a:r>
              <a:rPr lang="en-US" sz="1400" dirty="0">
                <a:latin typeface="Arial" panose="020B0604020202020204" pitchFamily="34" charset="0"/>
                <a:ea typeface="Calibri" panose="020F0502020204030204" pitchFamily="34" charset="0"/>
                <a:cs typeface="Arial" panose="020B0604020202020204" pitchFamily="34" charset="0"/>
              </a:rPr>
              <a:t> (Hons) and clearing CA in 1</a:t>
            </a:r>
            <a:r>
              <a:rPr lang="en-US" sz="1400" baseline="30000" dirty="0">
                <a:latin typeface="Arial" panose="020B0604020202020204" pitchFamily="34" charset="0"/>
                <a:ea typeface="Calibri" panose="020F0502020204030204" pitchFamily="34" charset="0"/>
                <a:cs typeface="Arial" panose="020B0604020202020204" pitchFamily="34" charset="0"/>
              </a:rPr>
              <a:t>st</a:t>
            </a:r>
            <a:r>
              <a:rPr lang="en-US" sz="1400" dirty="0">
                <a:latin typeface="Arial" panose="020B0604020202020204" pitchFamily="34" charset="0"/>
                <a:ea typeface="Calibri" panose="020F0502020204030204" pitchFamily="34" charset="0"/>
                <a:cs typeface="Arial" panose="020B0604020202020204" pitchFamily="34" charset="0"/>
              </a:rPr>
              <a:t> attempt securing All India 2</a:t>
            </a:r>
            <a:r>
              <a:rPr lang="en-US" sz="1400" baseline="30000" dirty="0">
                <a:latin typeface="Arial" panose="020B0604020202020204" pitchFamily="34" charset="0"/>
                <a:ea typeface="Calibri" panose="020F0502020204030204" pitchFamily="34" charset="0"/>
                <a:cs typeface="Arial" panose="020B0604020202020204" pitchFamily="34" charset="0"/>
              </a:rPr>
              <a:t>nd</a:t>
            </a:r>
            <a:r>
              <a:rPr lang="en-US" sz="1400" dirty="0">
                <a:latin typeface="Arial" panose="020B0604020202020204" pitchFamily="34" charset="0"/>
                <a:ea typeface="Calibri" panose="020F0502020204030204" pitchFamily="34" charset="0"/>
                <a:cs typeface="Arial" panose="020B0604020202020204" pitchFamily="34" charset="0"/>
              </a:rPr>
              <a:t> / 3</a:t>
            </a:r>
            <a:r>
              <a:rPr lang="en-US" sz="1400" baseline="30000" dirty="0">
                <a:latin typeface="Arial" panose="020B0604020202020204" pitchFamily="34" charset="0"/>
                <a:ea typeface="Calibri" panose="020F0502020204030204" pitchFamily="34" charset="0"/>
                <a:cs typeface="Arial" panose="020B0604020202020204" pitchFamily="34" charset="0"/>
              </a:rPr>
              <a:t>rd</a:t>
            </a:r>
            <a:r>
              <a:rPr lang="en-US" sz="1400" dirty="0">
                <a:latin typeface="Arial" panose="020B0604020202020204" pitchFamily="34" charset="0"/>
                <a:ea typeface="Calibri" panose="020F0502020204030204" pitchFamily="34" charset="0"/>
                <a:cs typeface="Arial" panose="020B0604020202020204" pitchFamily="34" charset="0"/>
              </a:rPr>
              <a:t> Rank in various stages. He has more than 20 years of working experience in various Indian MNCs working out of India, China and Canada </a:t>
            </a:r>
            <a:r>
              <a:rPr lang="en-GB" sz="1400" dirty="0">
                <a:latin typeface="Arial" panose="020B0604020202020204" pitchFamily="34" charset="0"/>
                <a:cs typeface="Arial" panose="020B0604020202020204" pitchFamily="34" charset="0"/>
              </a:rPr>
              <a:t>through different stages of life cycle of an organization viz. Company Formation, Start Up Company, running mature businesses and de-merger. He is currently heading Finance and Supply Chain for Tata Consumer Products Canada. He has handled Joint Ventures between Indian and Chinese Corporates as well as Indian and American Corporates and would share his learnings during this session.</a:t>
            </a:r>
            <a:endParaRPr lang="en-US" sz="1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endParaRPr lang="en-US" sz="1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1400" b="1" dirty="0">
                <a:latin typeface="Arial" panose="020B0604020202020204" pitchFamily="34" charset="0"/>
                <a:ea typeface="Calibri" panose="020F0502020204030204" pitchFamily="34" charset="0"/>
                <a:cs typeface="Times New Roman" panose="02020603050405020304" pitchFamily="18" charset="0"/>
              </a:rPr>
              <a:t>About the session </a:t>
            </a:r>
            <a:r>
              <a:rPr lang="en-US" sz="1400" dirty="0">
                <a:latin typeface="Arial" panose="020B0604020202020204" pitchFamily="34" charset="0"/>
                <a:cs typeface="Arial" panose="020B0604020202020204" pitchFamily="34" charset="0"/>
              </a:rPr>
              <a:t>– Lot of Companies adopt Joint Venture route while expanding to a new geography or launching a new product or entering into a new segment. However, as per HBR Magazine, more than 50% of such Joint Ventures fail due to various reasons. This session will cover the common challenges that such Joint Ventures faces  and how to overcome them to a great extent for a win-win long-term partnership starting from when and why to use this route, operating model to be used, softer aspects such as culture &amp; integration as well as exit strategy.  </a:t>
            </a:r>
            <a:endParaRPr lang="en-CA" sz="1400" dirty="0">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A489C56B-D83C-4167-AE0A-98F29ABAAFA5}"/>
              </a:ext>
            </a:extLst>
          </p:cNvPr>
          <p:cNvPicPr/>
          <p:nvPr/>
        </p:nvPicPr>
        <p:blipFill>
          <a:blip r:embed="rId3"/>
          <a:stretch>
            <a:fillRect/>
          </a:stretch>
        </p:blipFill>
        <p:spPr>
          <a:xfrm>
            <a:off x="1533236" y="5403273"/>
            <a:ext cx="9144000" cy="1415469"/>
          </a:xfrm>
          <a:prstGeom prst="rect">
            <a:avLst/>
          </a:prstGeom>
        </p:spPr>
      </p:pic>
      <p:sp>
        <p:nvSpPr>
          <p:cNvPr id="28" name="Title 2">
            <a:extLst>
              <a:ext uri="{FF2B5EF4-FFF2-40B4-BE49-F238E27FC236}">
                <a16:creationId xmlns:a16="http://schemas.microsoft.com/office/drawing/2014/main" id="{50ECC37D-88A8-49AA-B2CD-E3D5D337B227}"/>
              </a:ext>
            </a:extLst>
          </p:cNvPr>
          <p:cNvSpPr txBox="1">
            <a:spLocks/>
          </p:cNvSpPr>
          <p:nvPr/>
        </p:nvSpPr>
        <p:spPr>
          <a:xfrm>
            <a:off x="341745" y="4960127"/>
            <a:ext cx="11074401" cy="2182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CA" sz="1400" b="1" dirty="0">
                <a:highlight>
                  <a:srgbClr val="C0C0C0"/>
                </a:highlight>
                <a:latin typeface="Arial" panose="020B0604020202020204" pitchFamily="34" charset="0"/>
                <a:cs typeface="Arial" panose="020B0604020202020204" pitchFamily="34" charset="0"/>
              </a:rPr>
              <a:t>Register </a:t>
            </a:r>
            <a:r>
              <a:rPr lang="en-CA" sz="1400" b="1" u="sng" dirty="0">
                <a:highlight>
                  <a:srgbClr val="C0C0C0"/>
                </a:highlight>
                <a:latin typeface="Arial" panose="020B0604020202020204" pitchFamily="34" charset="0"/>
                <a:cs typeface="Arial" panose="020B0604020202020204" pitchFamily="34" charset="0"/>
                <a:hlinkClick r:id="rId4"/>
              </a:rPr>
              <a:t>here</a:t>
            </a:r>
            <a:r>
              <a:rPr lang="en-CA" sz="1400" b="1" dirty="0">
                <a:highlight>
                  <a:srgbClr val="C0C0C0"/>
                </a:highlight>
                <a:latin typeface="Arial" panose="020B0604020202020204" pitchFamily="34" charset="0"/>
                <a:cs typeface="Arial" panose="020B0604020202020204" pitchFamily="34" charset="0"/>
              </a:rPr>
              <a:t> or through the </a:t>
            </a:r>
            <a:r>
              <a:rPr lang="en-CA" sz="1400" b="1" u="sng" dirty="0">
                <a:highlight>
                  <a:srgbClr val="C0C0C0"/>
                </a:highlight>
                <a:latin typeface="Arial" panose="020B0604020202020204" pitchFamily="34" charset="0"/>
                <a:cs typeface="Arial" panose="020B0604020202020204" pitchFamily="34" charset="0"/>
                <a:hlinkClick r:id="rId5"/>
              </a:rPr>
              <a:t>Android</a:t>
            </a:r>
            <a:r>
              <a:rPr lang="en-CA" sz="1400" b="1" dirty="0">
                <a:highlight>
                  <a:srgbClr val="C0C0C0"/>
                </a:highlight>
                <a:latin typeface="Arial" panose="020B0604020202020204" pitchFamily="34" charset="0"/>
                <a:cs typeface="Arial" panose="020B0604020202020204" pitchFamily="34" charset="0"/>
              </a:rPr>
              <a:t> or </a:t>
            </a:r>
            <a:r>
              <a:rPr lang="en-CA" sz="1400" b="1" u="sng" dirty="0">
                <a:highlight>
                  <a:srgbClr val="C0C0C0"/>
                </a:highlight>
                <a:latin typeface="Arial" panose="020B0604020202020204" pitchFamily="34" charset="0"/>
                <a:cs typeface="Arial" panose="020B0604020202020204" pitchFamily="34" charset="0"/>
                <a:hlinkClick r:id="rId6"/>
              </a:rPr>
              <a:t>Apple</a:t>
            </a:r>
            <a:r>
              <a:rPr lang="en-CA" sz="1400" b="1" dirty="0">
                <a:highlight>
                  <a:srgbClr val="C0C0C0"/>
                </a:highlight>
                <a:latin typeface="Arial" panose="020B0604020202020204" pitchFamily="34" charset="0"/>
                <a:cs typeface="Arial" panose="020B0604020202020204" pitchFamily="34" charset="0"/>
              </a:rPr>
              <a:t> Mobile App of ICAI Toronto	          Like and Follow us on </a:t>
            </a:r>
            <a:r>
              <a:rPr lang="en-CA" sz="1400" b="1" u="sng" dirty="0">
                <a:highlight>
                  <a:srgbClr val="C0C0C0"/>
                </a:highlight>
                <a:latin typeface="Arial" panose="020B0604020202020204" pitchFamily="34" charset="0"/>
                <a:cs typeface="Arial" panose="020B0604020202020204" pitchFamily="34" charset="0"/>
                <a:hlinkClick r:id="rId7"/>
              </a:rPr>
              <a:t>Facebook</a:t>
            </a:r>
            <a:r>
              <a:rPr lang="en-CA" sz="1400" b="1" dirty="0">
                <a:highlight>
                  <a:srgbClr val="C0C0C0"/>
                </a:highlight>
                <a:latin typeface="Arial" panose="020B0604020202020204" pitchFamily="34" charset="0"/>
                <a:cs typeface="Arial" panose="020B0604020202020204" pitchFamily="34" charset="0"/>
              </a:rPr>
              <a:t> and </a:t>
            </a:r>
            <a:r>
              <a:rPr lang="en-CA" sz="1400" b="1" u="sng" dirty="0">
                <a:highlight>
                  <a:srgbClr val="C0C0C0"/>
                </a:highlight>
                <a:latin typeface="Arial" panose="020B0604020202020204" pitchFamily="34" charset="0"/>
                <a:cs typeface="Arial" panose="020B0604020202020204" pitchFamily="34" charset="0"/>
                <a:hlinkClick r:id="rId8"/>
              </a:rPr>
              <a:t>LinkedIn</a:t>
            </a:r>
            <a:endParaRPr lang="en-CA" sz="1400" b="1" dirty="0">
              <a:solidFill>
                <a:schemeClr val="accent4">
                  <a:lumMod val="75000"/>
                </a:schemeClr>
              </a:solidFill>
              <a:highlight>
                <a:srgbClr val="C0C0C0"/>
              </a:highlight>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B2CE6F2C-B89E-4E69-94C9-BE37893F1E7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235" y="1617206"/>
            <a:ext cx="2379590" cy="3191068"/>
          </a:xfrm>
          <a:prstGeom prst="rect">
            <a:avLst/>
          </a:prstGeom>
        </p:spPr>
      </p:pic>
    </p:spTree>
    <p:extLst>
      <p:ext uri="{BB962C8B-B14F-4D97-AF65-F5344CB8AC3E}">
        <p14:creationId xmlns:p14="http://schemas.microsoft.com/office/powerpoint/2010/main" val="1733942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A49781A8D0574D8C029D1200C11B1C" ma:contentTypeVersion="15" ma:contentTypeDescription="Create a new document." ma:contentTypeScope="" ma:versionID="e2fb6b17a02e5abd436971db20a0a1e5">
  <xsd:schema xmlns:xsd="http://www.w3.org/2001/XMLSchema" xmlns:xs="http://www.w3.org/2001/XMLSchema" xmlns:p="http://schemas.microsoft.com/office/2006/metadata/properties" xmlns:ns1="http://schemas.microsoft.com/sharepoint/v3" xmlns:ns3="06afcef3-7f6a-4abb-bf9e-07178124367d" xmlns:ns4="8d512e7e-9558-4f8f-b628-a0ce55d2160d" targetNamespace="http://schemas.microsoft.com/office/2006/metadata/properties" ma:root="true" ma:fieldsID="3b96770018b4052279b067607e752a78" ns1:_="" ns3:_="" ns4:_="">
    <xsd:import namespace="http://schemas.microsoft.com/sharepoint/v3"/>
    <xsd:import namespace="06afcef3-7f6a-4abb-bf9e-07178124367d"/>
    <xsd:import namespace="8d512e7e-9558-4f8f-b628-a0ce55d2160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afcef3-7f6a-4abb-bf9e-0717812436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512e7e-9558-4f8f-b628-a0ce55d2160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D2DFED1-B4D2-4901-9E96-5642A003C6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6afcef3-7f6a-4abb-bf9e-07178124367d"/>
    <ds:schemaRef ds:uri="8d512e7e-9558-4f8f-b628-a0ce55d216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55E3E5-F598-461D-BB87-F744E9312FF9}">
  <ds:schemaRefs>
    <ds:schemaRef ds:uri="http://schemas.microsoft.com/sharepoint/v3/contenttype/forms"/>
  </ds:schemaRefs>
</ds:datastoreItem>
</file>

<file path=customXml/itemProps3.xml><?xml version="1.0" encoding="utf-8"?>
<ds:datastoreItem xmlns:ds="http://schemas.openxmlformats.org/officeDocument/2006/customXml" ds:itemID="{E0E71643-60B4-42F4-93CA-7BA05B8D1712}">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534</TotalTime>
  <Words>274</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Dweep Mehta</dc:creator>
  <cp:lastModifiedBy>Desai, Ritesh</cp:lastModifiedBy>
  <cp:revision>27</cp:revision>
  <dcterms:created xsi:type="dcterms:W3CDTF">2020-05-22T03:09:09Z</dcterms:created>
  <dcterms:modified xsi:type="dcterms:W3CDTF">2021-07-16T04:43:12Z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0x010100F2A49781A8D0574D8C029D1200C11B1C</vt:lpwstr>
  </property>
</Properties>
</file>